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61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8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3" r:id="rId27"/>
    <p:sldId id="282" r:id="rId28"/>
    <p:sldId id="284" r:id="rId29"/>
    <p:sldId id="285" r:id="rId30"/>
    <p:sldId id="287" r:id="rId31"/>
    <p:sldId id="288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F2987"/>
    <a:srgbClr val="934BC9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67" autoAdjust="0"/>
    <p:restoredTop sz="94660"/>
  </p:normalViewPr>
  <p:slideViewPr>
    <p:cSldViewPr snapToGrid="0">
      <p:cViewPr>
        <p:scale>
          <a:sx n="86" d="100"/>
          <a:sy n="86" d="100"/>
        </p:scale>
        <p:origin x="924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768A3-9F71-403F-9BA2-F871CE7B2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3D7B77-1D40-448E-AB76-99C19518D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732B62-15BB-41AE-9C28-963EA879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110735-6AE3-491D-87E7-CE35CF89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03F996-160E-480E-A36C-3574D2B6D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94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D12A1E-AAC2-460A-8ED6-0A1D540F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9EAF18-5917-4A6E-BCDB-9DAEA528D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D2B1A8-A5F2-4B70-AB86-8756F5B0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C1F281-9DE8-4D63-B6D7-5DC62DA85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524AC4-B6D6-4782-B4F7-66C1623A9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507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D03373E-3255-4F61-AD47-460BBB7CE8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24C02CC-6814-4B21-B34B-04EB3506B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3FDB4C-0496-4701-806E-668D8B8A5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3FEE69-CBF9-4CBD-A73D-CEF3E649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EF6462-DC88-4475-8E42-9E45C89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692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8F055-0849-4F46-857C-9F1216152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A291FA-E99A-4A2B-9084-369C7CC23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BF81C4-9250-4A79-A541-06683439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34AC50-F807-4621-978D-B47F327EC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4E5B95-B973-498D-9157-995473116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2718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3CCF0-63E4-4E74-A438-1D8E7EDE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3DA913-25D9-45BA-8869-87D8D85C3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10DEF7-168A-44EA-9A5C-07D30FA62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AA1C3B-E0E9-4502-884D-07C3FB5E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65DF2A-35F0-4C64-9FAC-9779C1864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87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3D32D9-8450-4561-8E02-776DB7BB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744450-B676-4F69-A3C4-3C89993D1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3C83EA-6C1F-4B15-81C1-298BD2FFF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91F35C-D7CD-45D9-AF15-E83627A84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E85EE1-EAAD-45C9-BE74-543744C2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9B61F0-33E0-40A5-9541-DD6F2180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38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9211A-BD6A-460F-BBAD-7C4A1C4E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204123-8094-4F5D-9E77-D0BCD8190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DBFA5C-1432-4554-8BF5-67E6A49CF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17C9EAB-50EF-40E8-A9FF-6448A893B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FBFD98E-F21D-4AC7-B05B-5215AFE643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A66383E-8EFF-4313-B5EE-9958D1DA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1E1BB33-D541-4C93-84A1-3C100856E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C24C156-BBAC-47B7-8D54-F3A0C9E02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8C057E-6BB4-4354-9171-4C0F52B1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B64ED95-903D-4797-8382-386BB184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F043A4-B9D9-4CD0-BCD5-ABC874E3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B1C332-385D-4B74-954F-D17F45D8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15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62F7475-4087-4531-9F77-0D7326750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DE5CAF-AA57-4966-A84C-7229C62E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657BBC-716B-42C1-8F4A-D077A8E4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45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48531B-0A37-469F-A415-84277F33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59DFA4-8B9B-4BE6-B185-B3CA31183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C8D74B-A636-478F-AF49-25153AE38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688DBB-76C5-4E99-BDBE-45A749FD1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57A0D8-B980-4229-AE4E-E2522EA21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772F91-0D01-48EC-AE2D-6FD7D729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341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82D1C1-1D97-4777-B50C-721F0C3B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746E680-D95E-4B67-8EBF-E8F4A9A78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DB865F-2497-416D-A47D-D9C419EA6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C1298A-E036-4264-B6F9-301DC60F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FA2FAD-222C-44B5-9639-1B6139226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8CC03A-7A0B-444F-9E43-AE91787D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413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96AA43-543C-4058-B0F5-C4AE0706D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ECB9FF-3682-4DE3-AE3B-148FCD98D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BC51C2-3076-43AB-91B3-15EE83EAE7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21330-0CE7-4741-A849-E62FE0C44D78}" type="datetimeFigureOut">
              <a:rPr lang="ru-RU" smtClean="0"/>
              <a:t>26.09.2024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2C5067-714B-4A90-A11C-0CC07C2C7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E760A3-2AD6-4FCC-A7AB-B5C66631D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1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793840/worldwide-developer-survey-most-used-framework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flutter.dev/showcase/toyota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flutter.dev/showcas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flutter.dev/showcase/alibaba-group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flutter.dev/showcase/ebay" TargetMode="Externa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6858000"/>
          </a:xfrm>
          <a:noFill/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rgbClr val="5F2987"/>
                </a:solidFill>
                <a:latin typeface="TTDaysSans-Black" panose="02000505040000020003" pitchFamily="2" charset="-52"/>
              </a:rPr>
              <a:t>Flutter &amp;&amp; Dart</a:t>
            </a:r>
            <a:endParaRPr lang="ru-RU" sz="7200" dirty="0">
              <a:solidFill>
                <a:srgbClr val="5F2987"/>
              </a:solidFill>
              <a:latin typeface="TTDaysSans-Black" panose="02000505040000020003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87704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964972C-E09A-4785-8544-A43E59E6C442}"/>
              </a:ext>
            </a:extLst>
          </p:cNvPr>
          <p:cNvGrpSpPr/>
          <p:nvPr/>
        </p:nvGrpSpPr>
        <p:grpSpPr>
          <a:xfrm>
            <a:off x="78272" y="189948"/>
            <a:ext cx="12029889" cy="6500778"/>
            <a:chOff x="78272" y="189948"/>
            <a:chExt cx="12029889" cy="6500778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A05021A-77F6-4AAA-B0E9-4C27BD72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272" y="189948"/>
              <a:ext cx="12029889" cy="6500778"/>
            </a:xfrm>
            <a:prstGeom prst="rect">
              <a:avLst/>
            </a:prstGeom>
          </p:spPr>
        </p:pic>
        <p:pic>
          <p:nvPicPr>
            <p:cNvPr id="7170" name="Picture 2" descr="Picture background">
              <a:extLst>
                <a:ext uri="{FF2B5EF4-FFF2-40B4-BE49-F238E27FC236}">
                  <a16:creationId xmlns:a16="http://schemas.microsoft.com/office/drawing/2014/main" id="{5462605E-D62A-410C-AF80-B82293BDF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608" y="2548057"/>
              <a:ext cx="2711538" cy="1784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E630D28-873B-41AB-B304-A1FEB04DE998}"/>
                </a:ext>
              </a:extLst>
            </p:cNvPr>
            <p:cNvSpPr/>
            <p:nvPr/>
          </p:nvSpPr>
          <p:spPr>
            <a:xfrm>
              <a:off x="816075" y="1649111"/>
              <a:ext cx="5051905" cy="88761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00006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2CAAC64-B981-4903-8B76-EFD62AC71BFE}"/>
              </a:ext>
            </a:extLst>
          </p:cNvPr>
          <p:cNvGrpSpPr/>
          <p:nvPr/>
        </p:nvGrpSpPr>
        <p:grpSpPr>
          <a:xfrm>
            <a:off x="118603" y="189948"/>
            <a:ext cx="11949226" cy="6500778"/>
            <a:chOff x="118603" y="189948"/>
            <a:chExt cx="11949226" cy="6500778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A05021A-77F6-4AAA-B0E9-4C27BD72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8603" y="189948"/>
              <a:ext cx="11949226" cy="6500778"/>
            </a:xfrm>
            <a:prstGeom prst="rect">
              <a:avLst/>
            </a:prstGeom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C450465-8CE5-47D3-8FC1-734737B662D7}"/>
                </a:ext>
              </a:extLst>
            </p:cNvPr>
            <p:cNvSpPr/>
            <p:nvPr/>
          </p:nvSpPr>
          <p:spPr>
            <a:xfrm>
              <a:off x="2458062" y="609599"/>
              <a:ext cx="1622325" cy="3244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585F2B4A-A221-4F39-A915-4FFA2ABB0424}"/>
                </a:ext>
              </a:extLst>
            </p:cNvPr>
            <p:cNvSpPr/>
            <p:nvPr/>
          </p:nvSpPr>
          <p:spPr>
            <a:xfrm>
              <a:off x="4878930" y="609599"/>
              <a:ext cx="3576811" cy="3244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0242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68" y="189948"/>
            <a:ext cx="12018297" cy="6500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C410FAB-5D2A-49BD-B995-6733C67BF741}"/>
              </a:ext>
            </a:extLst>
          </p:cNvPr>
          <p:cNvSpPr/>
          <p:nvPr/>
        </p:nvSpPr>
        <p:spPr>
          <a:xfrm>
            <a:off x="2443072" y="779489"/>
            <a:ext cx="7360495" cy="3044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586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68" y="189948"/>
            <a:ext cx="12018297" cy="650077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4057CC5-6183-4492-868D-4B8114AC2AF4}"/>
              </a:ext>
            </a:extLst>
          </p:cNvPr>
          <p:cNvSpPr/>
          <p:nvPr/>
        </p:nvSpPr>
        <p:spPr>
          <a:xfrm>
            <a:off x="8139657" y="5621312"/>
            <a:ext cx="1514007" cy="5546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287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B75154B-0ECA-4C1D-B60A-7D9946F68457}"/>
              </a:ext>
            </a:extLst>
          </p:cNvPr>
          <p:cNvSpPr/>
          <p:nvPr/>
        </p:nvSpPr>
        <p:spPr>
          <a:xfrm>
            <a:off x="7315199" y="4736892"/>
            <a:ext cx="962433" cy="304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3CA4F6B-6BA9-4D15-9048-81C64CCCA588}"/>
              </a:ext>
            </a:extLst>
          </p:cNvPr>
          <p:cNvSpPr/>
          <p:nvPr/>
        </p:nvSpPr>
        <p:spPr>
          <a:xfrm>
            <a:off x="4034851" y="3519948"/>
            <a:ext cx="962433" cy="224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819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E423532-A996-45E2-85FB-D6992AC9DCB5}"/>
              </a:ext>
            </a:extLst>
          </p:cNvPr>
          <p:cNvSpPr/>
          <p:nvPr/>
        </p:nvSpPr>
        <p:spPr>
          <a:xfrm>
            <a:off x="6004726" y="5043948"/>
            <a:ext cx="5970964" cy="12585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069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93076"/>
            <a:ext cx="12006730" cy="649452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7D50D88-0DB0-422E-A90B-ED4120E5AC57}"/>
              </a:ext>
            </a:extLst>
          </p:cNvPr>
          <p:cNvSpPr/>
          <p:nvPr/>
        </p:nvSpPr>
        <p:spPr>
          <a:xfrm>
            <a:off x="5978013" y="4778477"/>
            <a:ext cx="6017342" cy="1524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2089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Создание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первого</a:t>
            </a:r>
            <a:r>
              <a:rPr lang="ru-RU" dirty="0">
                <a:latin typeface="TTDaysSans-Black" panose="02000505040000020003" pitchFamily="2" charset="-52"/>
              </a:rPr>
              <a:t> проекта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FB2666B-1300-4244-9863-EB8493BB8528}"/>
              </a:ext>
            </a:extLst>
          </p:cNvPr>
          <p:cNvGrpSpPr/>
          <p:nvPr/>
        </p:nvGrpSpPr>
        <p:grpSpPr>
          <a:xfrm>
            <a:off x="976485" y="1195589"/>
            <a:ext cx="10239029" cy="5570374"/>
            <a:chOff x="118603" y="189948"/>
            <a:chExt cx="11949226" cy="6500778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663A865-A114-40D1-9DC1-78DDF20C4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8603" y="189948"/>
              <a:ext cx="11949226" cy="6500778"/>
            </a:xfrm>
            <a:prstGeom prst="rect">
              <a:avLst/>
            </a:prstGeom>
          </p:spPr>
        </p:pic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A1AA5503-BCAB-493E-A172-99D8291A51D2}"/>
                </a:ext>
              </a:extLst>
            </p:cNvPr>
            <p:cNvSpPr/>
            <p:nvPr/>
          </p:nvSpPr>
          <p:spPr>
            <a:xfrm>
              <a:off x="2458062" y="609599"/>
              <a:ext cx="1622325" cy="3244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0AAD6FD1-692A-4828-876B-73DC4B8A5F53}"/>
                </a:ext>
              </a:extLst>
            </p:cNvPr>
            <p:cNvSpPr/>
            <p:nvPr/>
          </p:nvSpPr>
          <p:spPr>
            <a:xfrm>
              <a:off x="4878930" y="609599"/>
              <a:ext cx="3576811" cy="3244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888720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68" y="189948"/>
            <a:ext cx="12018297" cy="6500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9C34302-74D3-4A34-8E47-E4776052FDA6}"/>
              </a:ext>
            </a:extLst>
          </p:cNvPr>
          <p:cNvSpPr/>
          <p:nvPr/>
        </p:nvSpPr>
        <p:spPr>
          <a:xfrm>
            <a:off x="2448231" y="766916"/>
            <a:ext cx="7266040" cy="3317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023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E8BFC36-64BB-40F6-B74A-4D52107D0093}"/>
              </a:ext>
            </a:extLst>
          </p:cNvPr>
          <p:cNvSpPr/>
          <p:nvPr/>
        </p:nvSpPr>
        <p:spPr>
          <a:xfrm>
            <a:off x="2438399" y="1354596"/>
            <a:ext cx="7305369" cy="5921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057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F3ADAF1F-2430-4963-B1A6-7E98D659D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7"/>
          <a:stretch/>
        </p:blipFill>
        <p:spPr bwMode="auto">
          <a:xfrm>
            <a:off x="8200103" y="2045224"/>
            <a:ext cx="3991898" cy="48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8967021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Что же такое </a:t>
            </a:r>
            <a:r>
              <a:rPr lang="en-US" dirty="0">
                <a:solidFill>
                  <a:srgbClr val="5F2987"/>
                </a:solidFill>
                <a:latin typeface="TTDaysSans-Black" panose="02000505040000020003" pitchFamily="2" charset="-52"/>
              </a:rPr>
              <a:t>Flutter</a:t>
            </a:r>
            <a:r>
              <a:rPr lang="en-US" dirty="0">
                <a:latin typeface="TTDaysSans-Black" panose="02000505040000020003" pitchFamily="2" charset="-52"/>
              </a:rPr>
              <a:t>?</a:t>
            </a:r>
            <a:endParaRPr lang="ru-RU" dirty="0">
              <a:latin typeface="TTDaysSans-Black" panose="02000505040000020003" pitchFamily="2" charset="-52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B27ADD7-88C0-4082-B36A-F0FC8F41420A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022866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err="1">
                <a:latin typeface="TTDaysSans-Bold" panose="02000805000000020003" pitchFamily="2" charset="-52"/>
              </a:rPr>
              <a:t>Flutter</a:t>
            </a:r>
            <a:r>
              <a:rPr lang="ru-RU" sz="3600" dirty="0">
                <a:latin typeface="TTDaysSans-Regular" panose="02000505000000020003" pitchFamily="2" charset="-52"/>
              </a:rPr>
              <a:t> – это фреймворк для создания </a:t>
            </a:r>
            <a:r>
              <a:rPr lang="ru-RU" sz="3600" b="1" dirty="0">
                <a:solidFill>
                  <a:srgbClr val="5F2987"/>
                </a:solidFill>
                <a:latin typeface="TTDaysSans-Regular" panose="02000505000000020003" pitchFamily="2" charset="-52"/>
              </a:rPr>
              <a:t>кроссплатформенных</a:t>
            </a:r>
            <a:r>
              <a:rPr lang="ru-RU" sz="3600" dirty="0">
                <a:latin typeface="TTDaysSans-Regular" panose="02000505000000020003" pitchFamily="2" charset="-52"/>
              </a:rPr>
              <a:t> приложений</a:t>
            </a:r>
            <a:r>
              <a:rPr lang="en-US" sz="3600" dirty="0">
                <a:latin typeface="TTDaysSans-Regular" panose="02000505000000020003" pitchFamily="2" charset="-52"/>
              </a:rPr>
              <a:t>, </a:t>
            </a:r>
            <a:r>
              <a:rPr lang="ru-RU" sz="3600" dirty="0">
                <a:latin typeface="TTDaysSans-Regular" panose="02000505000000020003" pitchFamily="2" charset="-52"/>
              </a:rPr>
              <a:t>используя </a:t>
            </a:r>
            <a:r>
              <a:rPr lang="ru-RU" sz="3600" b="1" dirty="0">
                <a:solidFill>
                  <a:srgbClr val="5F2987"/>
                </a:solidFill>
                <a:latin typeface="TTDaysSans-Regular" panose="02000505000000020003" pitchFamily="2" charset="-52"/>
              </a:rPr>
              <a:t>один и тот </a:t>
            </a:r>
            <a:r>
              <a:rPr lang="ru-RU" sz="3600" dirty="0">
                <a:latin typeface="TTDaysSans-Regular" panose="02000505000000020003" pitchFamily="2" charset="-52"/>
              </a:rPr>
              <a:t>же код</a:t>
            </a:r>
          </a:p>
        </p:txBody>
      </p:sp>
    </p:spTree>
    <p:extLst>
      <p:ext uri="{BB962C8B-B14F-4D97-AF65-F5344CB8AC3E}">
        <p14:creationId xmlns:p14="http://schemas.microsoft.com/office/powerpoint/2010/main" val="3559107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875" y="189948"/>
            <a:ext cx="11960683" cy="6500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AFA748A-C5B7-46CB-9BC9-730995FC19CD}"/>
              </a:ext>
            </a:extLst>
          </p:cNvPr>
          <p:cNvSpPr/>
          <p:nvPr/>
        </p:nvSpPr>
        <p:spPr>
          <a:xfrm>
            <a:off x="6518789" y="4707395"/>
            <a:ext cx="1729348" cy="304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8095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F3B3E95-5A92-4C6A-A2C7-99704A4F1836}"/>
              </a:ext>
            </a:extLst>
          </p:cNvPr>
          <p:cNvSpPr/>
          <p:nvPr/>
        </p:nvSpPr>
        <p:spPr>
          <a:xfrm>
            <a:off x="2389237" y="538518"/>
            <a:ext cx="7413524" cy="8576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3442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8"/>
          </a:xfrm>
          <a:prstGeom prst="rect">
            <a:avLst/>
          </a:prstGeom>
        </p:spPr>
      </p:pic>
      <p:pic>
        <p:nvPicPr>
          <p:cNvPr id="9222" name="Picture 6" descr="a cat is standing on its hind legs with its arms outstretched .">
            <a:extLst>
              <a:ext uri="{FF2B5EF4-FFF2-40B4-BE49-F238E27FC236}">
                <a16:creationId xmlns:a16="http://schemas.microsoft.com/office/drawing/2014/main" id="{1309BA43-4044-4E5F-965F-6D7A908BC40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56" y="834494"/>
            <a:ext cx="4145814" cy="402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571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Важные части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проекта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52C1A2-15FE-4B45-B2DB-0C7A93BD0A45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434381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0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>
                <a:latin typeface="TTDaysSans-Bold" panose="02000805000000020003" pitchFamily="2" charset="-52"/>
              </a:rPr>
              <a:t>lib</a:t>
            </a:r>
            <a:r>
              <a:rPr lang="en-US" sz="3600" dirty="0">
                <a:latin typeface="TTDaysSans-Regular" panose="020005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– исходный </a:t>
            </a:r>
            <a:r>
              <a:rPr lang="en-US" sz="3600" dirty="0">
                <a:latin typeface="TTDaysSans-Regular" panose="02000505000000020003" pitchFamily="2" charset="-52"/>
              </a:rPr>
              <a:t>dart-</a:t>
            </a:r>
            <a:r>
              <a:rPr lang="ru-RU" sz="3600" dirty="0">
                <a:latin typeface="TTDaysSans-Regular" panose="02000505000000020003" pitchFamily="2" charset="-52"/>
              </a:rPr>
              <a:t>код</a:t>
            </a:r>
            <a:endParaRPr lang="en-US" sz="3600" dirty="0">
              <a:latin typeface="TTDaysSans-Regular" panose="02000505000000020003" pitchFamily="2" charset="-52"/>
            </a:endParaRPr>
          </a:p>
          <a:p>
            <a:pPr marL="571500" indent="-571500" algn="l">
              <a:lnSpc>
                <a:spcPct val="10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 err="1">
                <a:latin typeface="TTDaysSans-Bold" panose="02000805000000020003" pitchFamily="2" charset="-52"/>
              </a:rPr>
              <a:t>pubspec.yaml</a:t>
            </a:r>
            <a:r>
              <a:rPr lang="ru-RU" sz="3600" dirty="0">
                <a:latin typeface="TTDaysSans-Bold" panose="020008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–</a:t>
            </a:r>
            <a:r>
              <a:rPr lang="en-US" sz="3600" dirty="0">
                <a:latin typeface="TTDaysSans-Regular" panose="020005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конфигурация проекта</a:t>
            </a:r>
          </a:p>
          <a:p>
            <a:pPr marL="571500" indent="-571500" algn="l">
              <a:lnSpc>
                <a:spcPct val="11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>
                <a:latin typeface="TTDaysSans-Bold" panose="02000805000000020003" pitchFamily="2" charset="-52"/>
              </a:rPr>
              <a:t>android, </a:t>
            </a:r>
            <a:r>
              <a:rPr lang="en-US" sz="3600" dirty="0" err="1">
                <a:latin typeface="TTDaysSans-Bold" panose="02000805000000020003" pitchFamily="2" charset="-52"/>
              </a:rPr>
              <a:t>ios</a:t>
            </a:r>
            <a:r>
              <a:rPr lang="en-US" sz="3600" dirty="0">
                <a:latin typeface="TTDaysSans-Bold" panose="02000805000000020003" pitchFamily="2" charset="-52"/>
              </a:rPr>
              <a:t>, web, windows, </a:t>
            </a:r>
            <a:r>
              <a:rPr lang="en-US" sz="3600" dirty="0" err="1">
                <a:latin typeface="TTDaysSans-Bold" panose="02000805000000020003" pitchFamily="2" charset="-52"/>
              </a:rPr>
              <a:t>linux</a:t>
            </a:r>
            <a:r>
              <a:rPr lang="ru-RU" sz="3600" dirty="0">
                <a:latin typeface="TTDaysSans-Bold" panose="020008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– платформенный код</a:t>
            </a:r>
          </a:p>
          <a:p>
            <a:pPr marL="571500" indent="-571500" algn="l">
              <a:lnSpc>
                <a:spcPct val="11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>
                <a:latin typeface="TTDaysSans-Bold" panose="02000805000000020003" pitchFamily="2" charset="-52"/>
              </a:rPr>
              <a:t>lib/</a:t>
            </a:r>
            <a:r>
              <a:rPr lang="en-US" sz="3600" dirty="0" err="1">
                <a:latin typeface="TTDaysSans-Bold" panose="02000805000000020003" pitchFamily="2" charset="-52"/>
              </a:rPr>
              <a:t>main.dart</a:t>
            </a:r>
            <a:r>
              <a:rPr lang="en-US" sz="3600" dirty="0">
                <a:latin typeface="TTDaysSans-Bold" panose="02000805000000020003" pitchFamily="2" charset="-52"/>
              </a:rPr>
              <a:t> -&gt; void main() </a:t>
            </a:r>
            <a:r>
              <a:rPr lang="en-US" altLang="ja-JP" sz="3600" dirty="0">
                <a:latin typeface="TTDaysSans-Regular" panose="02000505000000020003" pitchFamily="2" charset="-52"/>
              </a:rPr>
              <a:t>–</a:t>
            </a:r>
            <a:r>
              <a:rPr lang="ru-RU" altLang="ja-JP" sz="3600" dirty="0">
                <a:latin typeface="TTDaysSans-Regular" panose="02000505000000020003" pitchFamily="2" charset="-52"/>
              </a:rPr>
              <a:t> входная точка в программу</a:t>
            </a:r>
            <a:endParaRPr lang="en-US" sz="3600" dirty="0">
              <a:latin typeface="TTDaysSans-Regular" panose="02000505000000020003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96429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Точка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входа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951044-FB85-417F-82FE-93FB6B1C7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2852657"/>
            <a:ext cx="4191585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87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Точка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входа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7B8592-2493-46F3-AA93-609E89369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294201"/>
            <a:ext cx="6439799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19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Запуск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приложения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FB2666B-1300-4244-9863-EB8493BB8528}"/>
              </a:ext>
            </a:extLst>
          </p:cNvPr>
          <p:cNvGrpSpPr/>
          <p:nvPr/>
        </p:nvGrpSpPr>
        <p:grpSpPr>
          <a:xfrm>
            <a:off x="976485" y="1211596"/>
            <a:ext cx="10239029" cy="5538359"/>
            <a:chOff x="118603" y="208629"/>
            <a:chExt cx="11949226" cy="6463416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663A865-A114-40D1-9DC1-78DDF20C4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8603" y="208629"/>
              <a:ext cx="11949226" cy="6463416"/>
            </a:xfrm>
            <a:prstGeom prst="rect">
              <a:avLst/>
            </a:prstGeom>
          </p:spPr>
        </p:pic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A1AA5503-BCAB-493E-A172-99D8291A51D2}"/>
                </a:ext>
              </a:extLst>
            </p:cNvPr>
            <p:cNvSpPr/>
            <p:nvPr/>
          </p:nvSpPr>
          <p:spPr>
            <a:xfrm>
              <a:off x="2447600" y="1300256"/>
              <a:ext cx="2233240" cy="3244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0AAD6FD1-692A-4828-876B-73DC4B8A5F53}"/>
                </a:ext>
              </a:extLst>
            </p:cNvPr>
            <p:cNvSpPr/>
            <p:nvPr/>
          </p:nvSpPr>
          <p:spPr>
            <a:xfrm>
              <a:off x="4868468" y="980909"/>
              <a:ext cx="3576811" cy="4815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069145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7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C76C6FF-EA77-414F-9515-C919785719C8}"/>
              </a:ext>
            </a:extLst>
          </p:cNvPr>
          <p:cNvSpPr/>
          <p:nvPr/>
        </p:nvSpPr>
        <p:spPr>
          <a:xfrm>
            <a:off x="2488056" y="770965"/>
            <a:ext cx="7337262" cy="573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249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93076"/>
            <a:ext cx="12006730" cy="649452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AFB92C0-BFE9-472C-8F51-44CA3A0D94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532" y="2268847"/>
            <a:ext cx="4145814" cy="402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497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Код простого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приложения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0091381-7969-4F28-8817-6D94DF1BBB95}"/>
              </a:ext>
            </a:extLst>
          </p:cNvPr>
          <p:cNvGrpSpPr/>
          <p:nvPr/>
        </p:nvGrpSpPr>
        <p:grpSpPr>
          <a:xfrm>
            <a:off x="360000" y="2233762"/>
            <a:ext cx="7114286" cy="2390476"/>
            <a:chOff x="360000" y="2233762"/>
            <a:chExt cx="7114286" cy="2390476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7982E5F4-1FA2-4D48-86F1-E7BD0D6AC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000" y="2233762"/>
              <a:ext cx="7114286" cy="2390476"/>
            </a:xfrm>
            <a:prstGeom prst="rect">
              <a:avLst/>
            </a:prstGeom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E82B4759-EE96-4E1F-9740-E506B9EAB4FB}"/>
                </a:ext>
              </a:extLst>
            </p:cNvPr>
            <p:cNvSpPr/>
            <p:nvPr/>
          </p:nvSpPr>
          <p:spPr>
            <a:xfrm>
              <a:off x="360000" y="2966224"/>
              <a:ext cx="2450107" cy="4627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21266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8967021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А кто такой </a:t>
            </a:r>
            <a:r>
              <a:rPr lang="en-US" dirty="0">
                <a:solidFill>
                  <a:srgbClr val="5F2987"/>
                </a:solidFill>
                <a:latin typeface="TTDaysSans-Black" panose="02000505040000020003" pitchFamily="2" charset="-52"/>
              </a:rPr>
              <a:t>Dart</a:t>
            </a:r>
            <a:r>
              <a:rPr lang="en-US" dirty="0">
                <a:latin typeface="TTDaysSans-Black" panose="02000505040000020003" pitchFamily="2" charset="-52"/>
              </a:rPr>
              <a:t>?</a:t>
            </a:r>
            <a:endParaRPr lang="ru-RU" dirty="0">
              <a:latin typeface="TTDaysSans-Black" panose="02000505040000020003" pitchFamily="2" charset="-52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B27ADD7-88C0-4082-B36A-F0FC8F41420A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022866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TTDaysSans-Bold" panose="02000805000000020003" pitchFamily="2" charset="-52"/>
              </a:rPr>
              <a:t>Dart</a:t>
            </a:r>
            <a:r>
              <a:rPr lang="ru-RU" sz="3600" dirty="0">
                <a:latin typeface="TTDaysSans-Regular" panose="02000505000000020003" pitchFamily="2" charset="-52"/>
              </a:rPr>
              <a:t> – ЯП, используемый</a:t>
            </a:r>
            <a:r>
              <a:rPr lang="en-US" sz="3600" dirty="0">
                <a:latin typeface="TTDaysSans-Regular" panose="020005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в </a:t>
            </a:r>
            <a:r>
              <a:rPr lang="en-US" sz="3600" dirty="0">
                <a:solidFill>
                  <a:srgbClr val="5F2987"/>
                </a:solidFill>
                <a:latin typeface="TTDaysSans-Regular" panose="02000505000000020003" pitchFamily="2" charset="-52"/>
              </a:rPr>
              <a:t>Flutter</a:t>
            </a:r>
            <a:r>
              <a:rPr lang="ru-RU" sz="3600" dirty="0">
                <a:solidFill>
                  <a:srgbClr val="5F2987"/>
                </a:solidFill>
                <a:latin typeface="TTDaysSans-Regular" panose="02000505000000020003" pitchFamily="2" charset="-52"/>
              </a:rPr>
              <a:t> </a:t>
            </a:r>
          </a:p>
        </p:txBody>
      </p:sp>
      <p:pic>
        <p:nvPicPr>
          <p:cNvPr id="3074" name="Picture 2" descr="Логотип программы Flutter">
            <a:extLst>
              <a:ext uri="{FF2B5EF4-FFF2-40B4-BE49-F238E27FC236}">
                <a16:creationId xmlns:a16="http://schemas.microsoft.com/office/drawing/2014/main" id="{B5B7D89B-7883-45B7-AA38-DD459BF77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6" y="2753816"/>
            <a:ext cx="5238750" cy="149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Изображение логотипа">
            <a:extLst>
              <a:ext uri="{FF2B5EF4-FFF2-40B4-BE49-F238E27FC236}">
                <a16:creationId xmlns:a16="http://schemas.microsoft.com/office/drawing/2014/main" id="{64E34C00-EE06-4E26-B203-CA1300812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12" y="2948065"/>
            <a:ext cx="4170081" cy="130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5C45FAD-E176-4A12-BF56-649939E984D3}"/>
              </a:ext>
            </a:extLst>
          </p:cNvPr>
          <p:cNvSpPr txBox="1">
            <a:spLocks/>
          </p:cNvSpPr>
          <p:nvPr/>
        </p:nvSpPr>
        <p:spPr>
          <a:xfrm>
            <a:off x="489562" y="4652028"/>
            <a:ext cx="11212876" cy="11839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rgbClr val="5F2987"/>
                </a:solidFill>
                <a:latin typeface="TTDaysSans-Regular" panose="02000505000000020003" pitchFamily="2" charset="-52"/>
              </a:rPr>
              <a:t>правда похожи?</a:t>
            </a:r>
          </a:p>
          <a:p>
            <a:r>
              <a:rPr lang="ru-RU" sz="3600" dirty="0">
                <a:solidFill>
                  <a:srgbClr val="5F2987"/>
                </a:solidFill>
                <a:latin typeface="TTDaysSans-Regular" panose="02000505000000020003" pitchFamily="2" charset="-52"/>
              </a:rPr>
              <a:t>(они действительно не разлей вода)</a:t>
            </a:r>
          </a:p>
        </p:txBody>
      </p:sp>
    </p:spTree>
    <p:extLst>
      <p:ext uri="{BB962C8B-B14F-4D97-AF65-F5344CB8AC3E}">
        <p14:creationId xmlns:p14="http://schemas.microsoft.com/office/powerpoint/2010/main" val="3266353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28CF82-2008-4FEF-9B70-C5A889A28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528232"/>
            <a:ext cx="10317015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87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C9A288-6DED-45C8-9EBF-1C1455FD9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823812"/>
            <a:ext cx="6687483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35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4C28FFE-3081-4B44-94A6-3D8CA556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066469"/>
            <a:ext cx="7821116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92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7A3DCD-588F-4707-AE0D-9DA6E4A2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278783"/>
            <a:ext cx="11657257" cy="63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09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96204"/>
            <a:ext cx="12006730" cy="648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9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E7712C16-ECA6-4CDD-B7A2-D47CA66C85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81177"/>
              </p:ext>
            </p:extLst>
          </p:nvPr>
        </p:nvGraphicFramePr>
        <p:xfrm>
          <a:off x="7416542" y="3429000"/>
          <a:ext cx="5053409" cy="3795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r:id="rId3" imgW="14688700" imgH="11032808" progId="">
                  <p:embed/>
                </p:oleObj>
              </mc:Choice>
              <mc:Fallback>
                <p:oleObj r:id="rId3" imgW="14688700" imgH="11032808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6542" y="3429000"/>
                        <a:ext cx="5053409" cy="3795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Почему </a:t>
            </a:r>
            <a:r>
              <a:rPr lang="en-US" dirty="0">
                <a:solidFill>
                  <a:srgbClr val="5F2987"/>
                </a:solidFill>
                <a:latin typeface="TTDaysSans-Black" panose="02000505040000020003" pitchFamily="2" charset="-52"/>
              </a:rPr>
              <a:t>Flutter</a:t>
            </a:r>
            <a:r>
              <a:rPr lang="ru-RU" dirty="0">
                <a:latin typeface="TTDaysSans-Black" panose="02000505040000020003" pitchFamily="2" charset="-52"/>
              </a:rPr>
              <a:t> - круто</a:t>
            </a:r>
            <a:r>
              <a:rPr lang="en-US" dirty="0">
                <a:latin typeface="TTDaysSans-Black" panose="02000505040000020003" pitchFamily="2" charset="-52"/>
              </a:rPr>
              <a:t>?</a:t>
            </a:r>
            <a:endParaRPr lang="ru-RU" dirty="0">
              <a:latin typeface="TTDaysSans-Black" panose="02000505040000020003" pitchFamily="2" charset="-52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52C1A2-15FE-4B45-B2DB-0C7A93BD0A45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022866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+"/>
            </a:pPr>
            <a:r>
              <a:rPr lang="ru-RU" sz="3600" dirty="0">
                <a:latin typeface="TTDaysSans-Regular" panose="02000505000000020003" pitchFamily="2" charset="-52"/>
              </a:rPr>
              <a:t>Кроссплатформенность</a:t>
            </a:r>
          </a:p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+"/>
            </a:pPr>
            <a:r>
              <a:rPr lang="ru-RU" sz="3600" dirty="0">
                <a:latin typeface="TTDaysSans-Regular" panose="02000505000000020003" pitchFamily="2" charset="-52"/>
              </a:rPr>
              <a:t>Богатый выбор виджетов</a:t>
            </a:r>
          </a:p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+"/>
            </a:pPr>
            <a:r>
              <a:rPr lang="ru-RU" sz="3600" dirty="0">
                <a:latin typeface="TTDaysSans-Regular" panose="02000505000000020003" pitchFamily="2" charset="-52"/>
              </a:rPr>
              <a:t>Открытый исходный код</a:t>
            </a:r>
          </a:p>
        </p:txBody>
      </p:sp>
    </p:spTree>
    <p:extLst>
      <p:ext uri="{BB962C8B-B14F-4D97-AF65-F5344CB8AC3E}">
        <p14:creationId xmlns:p14="http://schemas.microsoft.com/office/powerpoint/2010/main" val="2643879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09DE8C-018E-49F9-A437-B7806AF6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44" y="744815"/>
            <a:ext cx="7780246" cy="5368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DDA68E-ADF0-48EA-8F0F-EE4E52EA03BD}"/>
              </a:ext>
            </a:extLst>
          </p:cNvPr>
          <p:cNvSpPr txBox="1"/>
          <p:nvPr/>
        </p:nvSpPr>
        <p:spPr>
          <a:xfrm>
            <a:off x="0" y="6536267"/>
            <a:ext cx="11226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TTDaysSans-Regular" panose="02000505000000020003" pitchFamily="2" charset="-52"/>
                <a:hlinkClick r:id="rId3"/>
              </a:rPr>
              <a:t>https://www.statista.com/statistics/793840/worldwide-developer-survey-most-used-frameworks/</a:t>
            </a:r>
            <a:endParaRPr lang="ru-RU" sz="1050" dirty="0">
              <a:latin typeface="TTDaysSans-Regular" panose="02000505000000020003" pitchFamily="2" charset="-52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2CA6EC62-C9FE-4C7A-AE97-E04A58CBE533}"/>
              </a:ext>
            </a:extLst>
          </p:cNvPr>
          <p:cNvGrpSpPr/>
          <p:nvPr/>
        </p:nvGrpSpPr>
        <p:grpSpPr>
          <a:xfrm>
            <a:off x="1874474" y="4250148"/>
            <a:ext cx="3135676" cy="595653"/>
            <a:chOff x="2969849" y="4255831"/>
            <a:chExt cx="3135676" cy="595653"/>
          </a:xfrm>
        </p:grpSpPr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8CEB8AF7-690A-4DB0-9DE7-25C850215147}"/>
                </a:ext>
              </a:extLst>
            </p:cNvPr>
            <p:cNvSpPr txBox="1">
              <a:spLocks/>
            </p:cNvSpPr>
            <p:nvPr/>
          </p:nvSpPr>
          <p:spPr>
            <a:xfrm>
              <a:off x="2969849" y="4255831"/>
              <a:ext cx="640126" cy="59565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600" dirty="0">
                  <a:latin typeface="TTDaysSans-Bold" panose="02000805000000020003" pitchFamily="2" charset="-52"/>
                </a:rPr>
                <a:t>11</a:t>
              </a:r>
              <a:endParaRPr lang="ru-RU" sz="3600" dirty="0">
                <a:latin typeface="TTDaysSans-Regular" panose="02000505000000020003" pitchFamily="2" charset="-52"/>
              </a:endParaRP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77313519-1EE3-4322-8955-403E067B1ECB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3609975" y="4553658"/>
              <a:ext cx="249555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3BE71A61-1F91-4C28-AEAC-D7EBE978215E}"/>
              </a:ext>
            </a:extLst>
          </p:cNvPr>
          <p:cNvGrpSpPr/>
          <p:nvPr/>
        </p:nvGrpSpPr>
        <p:grpSpPr>
          <a:xfrm>
            <a:off x="1874474" y="2147554"/>
            <a:ext cx="2649901" cy="595653"/>
            <a:chOff x="2969849" y="4255831"/>
            <a:chExt cx="2649901" cy="595653"/>
          </a:xfrm>
        </p:grpSpPr>
        <p:sp>
          <p:nvSpPr>
            <p:cNvPr id="15" name="Заголовок 1">
              <a:extLst>
                <a:ext uri="{FF2B5EF4-FFF2-40B4-BE49-F238E27FC236}">
                  <a16:creationId xmlns:a16="http://schemas.microsoft.com/office/drawing/2014/main" id="{2C096382-407A-4549-81AA-472D4EE202BC}"/>
                </a:ext>
              </a:extLst>
            </p:cNvPr>
            <p:cNvSpPr txBox="1">
              <a:spLocks/>
            </p:cNvSpPr>
            <p:nvPr/>
          </p:nvSpPr>
          <p:spPr>
            <a:xfrm>
              <a:off x="2969849" y="4255831"/>
              <a:ext cx="640126" cy="59565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600" dirty="0">
                  <a:latin typeface="TTDaysSans-Bold" panose="02000805000000020003" pitchFamily="2" charset="-52"/>
                </a:rPr>
                <a:t>5</a:t>
              </a:r>
              <a:endParaRPr lang="ru-RU" sz="3600" dirty="0">
                <a:latin typeface="TTDaysSans-Regular" panose="02000505000000020003" pitchFamily="2" charset="-52"/>
              </a:endParaRPr>
            </a:p>
          </p:txBody>
        </p: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E4BC617-7E63-4205-B46A-9AC980942538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3609975" y="4553658"/>
              <a:ext cx="200977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F427367F-2F86-4F52-B051-99B91AE18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02" y="3018911"/>
            <a:ext cx="2994785" cy="99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14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DDDA68E-ADF0-48EA-8F0F-EE4E52EA03BD}"/>
              </a:ext>
            </a:extLst>
          </p:cNvPr>
          <p:cNvSpPr txBox="1"/>
          <p:nvPr/>
        </p:nvSpPr>
        <p:spPr>
          <a:xfrm>
            <a:off x="0" y="6536267"/>
            <a:ext cx="11226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TTDaysSans-Regular" panose="02000505000000020003" pitchFamily="2" charset="-52"/>
                <a:hlinkClick r:id="rId2"/>
              </a:rPr>
              <a:t>https://flutter.dev/showcase</a:t>
            </a:r>
            <a:r>
              <a:rPr lang="en-GB" sz="1050" dirty="0">
                <a:latin typeface="TTDaysSans-Regular" panose="02000505000000020003" pitchFamily="2" charset="-52"/>
              </a:rPr>
              <a:t>  </a:t>
            </a:r>
            <a:r>
              <a:rPr lang="en-GB" sz="1050" dirty="0">
                <a:latin typeface="TTDaysSans-Regular" panose="02000505000000020003" pitchFamily="2" charset="-52"/>
                <a:hlinkClick r:id="rId3"/>
              </a:rPr>
              <a:t>https://flutter.dev/showcase/toyota</a:t>
            </a:r>
            <a:r>
              <a:rPr lang="en-GB" sz="1050" dirty="0">
                <a:latin typeface="TTDaysSans-Regular" panose="02000505000000020003" pitchFamily="2" charset="-52"/>
              </a:rPr>
              <a:t>  </a:t>
            </a:r>
            <a:r>
              <a:rPr lang="en-GB" sz="1050" dirty="0">
                <a:latin typeface="TTDaysSans-Regular" panose="02000505000000020003" pitchFamily="2" charset="-52"/>
                <a:hlinkClick r:id="rId4"/>
              </a:rPr>
              <a:t>https://flutter.dev/showcase/ebay</a:t>
            </a:r>
            <a:r>
              <a:rPr lang="en-GB" sz="1050" dirty="0">
                <a:latin typeface="TTDaysSans-Regular" panose="02000505000000020003" pitchFamily="2" charset="-52"/>
              </a:rPr>
              <a:t>  </a:t>
            </a:r>
            <a:r>
              <a:rPr lang="en-GB" sz="1050" dirty="0">
                <a:latin typeface="TTDaysSans-Regular" panose="02000505000000020003" pitchFamily="2" charset="-52"/>
                <a:hlinkClick r:id="rId5"/>
              </a:rPr>
              <a:t>https://flutter.dev/showcase/alibaba-group</a:t>
            </a:r>
            <a:endParaRPr lang="ru-RU" sz="1050" dirty="0">
              <a:latin typeface="TTDaysSans-Regular" panose="02000505000000020003" pitchFamily="2" charset="-52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1505777-FD7A-4B86-B0E0-25FABC86C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48" y="749893"/>
            <a:ext cx="3052763" cy="1333040"/>
          </a:xfrm>
          <a:prstGeom prst="rect">
            <a:avLst/>
          </a:prstGeom>
        </p:spPr>
      </p:pic>
      <p:pic>
        <p:nvPicPr>
          <p:cNvPr id="1038" name="Picture 14" descr="Изображение логотипа">
            <a:extLst>
              <a:ext uri="{FF2B5EF4-FFF2-40B4-BE49-F238E27FC236}">
                <a16:creationId xmlns:a16="http://schemas.microsoft.com/office/drawing/2014/main" id="{D26365AA-85B3-4926-925B-BEBA694C4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1" y="4151007"/>
            <a:ext cx="2485839" cy="99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Изображение логотипа">
            <a:extLst>
              <a:ext uri="{FF2B5EF4-FFF2-40B4-BE49-F238E27FC236}">
                <a16:creationId xmlns:a16="http://schemas.microsoft.com/office/drawing/2014/main" id="{2FF24151-DEA7-4842-9AA9-7908B5A5B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516" y="4151007"/>
            <a:ext cx="3783073" cy="109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Изображение логотипа">
            <a:extLst>
              <a:ext uri="{FF2B5EF4-FFF2-40B4-BE49-F238E27FC236}">
                <a16:creationId xmlns:a16="http://schemas.microsoft.com/office/drawing/2014/main" id="{CDA9B8E3-9C50-4696-B032-7562F3226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13" y="898759"/>
            <a:ext cx="3594278" cy="121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зображение логотипа">
            <a:extLst>
              <a:ext uri="{FF2B5EF4-FFF2-40B4-BE49-F238E27FC236}">
                <a16:creationId xmlns:a16="http://schemas.microsoft.com/office/drawing/2014/main" id="{FF30B25B-152E-4AD4-9E02-3507750A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561" y="2703331"/>
            <a:ext cx="5439139" cy="89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6FF936B-B90B-4352-A3CC-B6774F2CE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0951" y="5512946"/>
            <a:ext cx="4250099" cy="562514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5F2987"/>
                </a:solidFill>
                <a:latin typeface="TTDaysSans-Regular" panose="02000505000000020003" pitchFamily="2" charset="-52"/>
              </a:rPr>
              <a:t>и многие другие</a:t>
            </a:r>
          </a:p>
        </p:txBody>
      </p:sp>
    </p:spTree>
    <p:extLst>
      <p:ext uri="{BB962C8B-B14F-4D97-AF65-F5344CB8AC3E}">
        <p14:creationId xmlns:p14="http://schemas.microsoft.com/office/powerpoint/2010/main" val="211153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Какие минусы у </a:t>
            </a:r>
            <a:r>
              <a:rPr lang="en-US" dirty="0">
                <a:solidFill>
                  <a:srgbClr val="5F2987"/>
                </a:solidFill>
                <a:latin typeface="TTDaysSans-Black" panose="02000505040000020003" pitchFamily="2" charset="-52"/>
              </a:rPr>
              <a:t>Flutter</a:t>
            </a:r>
            <a:r>
              <a:rPr lang="en-US" dirty="0">
                <a:latin typeface="TTDaysSans-Black" panose="02000505040000020003" pitchFamily="2" charset="-52"/>
              </a:rPr>
              <a:t>?</a:t>
            </a:r>
            <a:endParaRPr lang="ru-RU" dirty="0">
              <a:latin typeface="TTDaysSans-Black" panose="02000505040000020003" pitchFamily="2" charset="-52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690AA1A-A9D3-44CA-A1E1-A7DB66F3A5E2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022866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−"/>
            </a:pPr>
            <a:r>
              <a:rPr lang="ru-RU" sz="3600" dirty="0">
                <a:latin typeface="TTDaysSans-Regular" panose="02000505000000020003" pitchFamily="2" charset="-52"/>
              </a:rPr>
              <a:t>Размер приложений</a:t>
            </a:r>
          </a:p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−"/>
            </a:pPr>
            <a:r>
              <a:rPr lang="ru-RU" sz="3600" dirty="0">
                <a:latin typeface="TTDaysSans-Regular" panose="02000505000000020003" pitchFamily="2" charset="-52"/>
              </a:rPr>
              <a:t>Производительность</a:t>
            </a:r>
          </a:p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−"/>
            </a:pPr>
            <a:r>
              <a:rPr lang="en-US" sz="3600" dirty="0">
                <a:latin typeface="TTDaysSans-Regular" panose="02000505000000020003" pitchFamily="2" charset="-52"/>
              </a:rPr>
              <a:t>Flutter</a:t>
            </a:r>
            <a:r>
              <a:rPr lang="ru-RU" sz="3600" dirty="0">
                <a:latin typeface="TTDaysSans-Regular" panose="02000505000000020003" pitchFamily="2" charset="-52"/>
              </a:rPr>
              <a:t> только растет</a:t>
            </a:r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27B04B85-0005-4B4A-A695-BF3D60116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536" y="3981503"/>
            <a:ext cx="5688658" cy="319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60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Установка </a:t>
            </a:r>
            <a:r>
              <a:rPr lang="en-US" dirty="0">
                <a:solidFill>
                  <a:srgbClr val="5F2987"/>
                </a:solidFill>
                <a:latin typeface="TTDaysSans-Black" panose="02000505040000020003" pitchFamily="2" charset="-52"/>
              </a:rPr>
              <a:t>Flutter</a:t>
            </a:r>
            <a:endParaRPr lang="ru-RU" dirty="0">
              <a:latin typeface="TTDaysSans-Black" panose="02000505040000020003" pitchFamily="2" charset="-52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C2AD2F6-EA8B-4879-839E-92DF40FDF173}"/>
              </a:ext>
            </a:extLst>
          </p:cNvPr>
          <p:cNvGrpSpPr/>
          <p:nvPr/>
        </p:nvGrpSpPr>
        <p:grpSpPr>
          <a:xfrm>
            <a:off x="776748" y="1195589"/>
            <a:ext cx="10471637" cy="5573920"/>
            <a:chOff x="776748" y="1195589"/>
            <a:chExt cx="10471637" cy="5573920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F5A9A188-C3CD-4C91-8E1E-C114D749C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3615" y="1195589"/>
              <a:ext cx="10304770" cy="5573920"/>
            </a:xfrm>
            <a:prstGeom prst="rect">
              <a:avLst/>
            </a:prstGeom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AE0BFC2-8632-4827-8E42-B9CCFB821E73}"/>
                </a:ext>
              </a:extLst>
            </p:cNvPr>
            <p:cNvSpPr/>
            <p:nvPr/>
          </p:nvSpPr>
          <p:spPr>
            <a:xfrm>
              <a:off x="776748" y="3687097"/>
              <a:ext cx="2526891" cy="6390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9441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583021A-DFF6-4F58-B1DE-ABA2405AD734}"/>
              </a:ext>
            </a:extLst>
          </p:cNvPr>
          <p:cNvGrpSpPr/>
          <p:nvPr/>
        </p:nvGrpSpPr>
        <p:grpSpPr>
          <a:xfrm>
            <a:off x="78272" y="186813"/>
            <a:ext cx="12029889" cy="6507048"/>
            <a:chOff x="78272" y="186813"/>
            <a:chExt cx="12029889" cy="6507048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A05021A-77F6-4AAA-B0E9-4C27BD72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272" y="186813"/>
              <a:ext cx="12029889" cy="6507048"/>
            </a:xfrm>
            <a:prstGeom prst="rect">
              <a:avLst/>
            </a:prstGeom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AE0BFC2-8632-4827-8E42-B9CCFB821E73}"/>
                </a:ext>
              </a:extLst>
            </p:cNvPr>
            <p:cNvSpPr/>
            <p:nvPr/>
          </p:nvSpPr>
          <p:spPr>
            <a:xfrm>
              <a:off x="806245" y="1002891"/>
              <a:ext cx="5112774" cy="6194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F8EC97BC-4488-4285-8536-CE6D9A78480C}"/>
                </a:ext>
              </a:extLst>
            </p:cNvPr>
            <p:cNvSpPr/>
            <p:nvPr/>
          </p:nvSpPr>
          <p:spPr>
            <a:xfrm>
              <a:off x="4965289" y="2150556"/>
              <a:ext cx="993058" cy="41185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803935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Montserrat Bold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175</Words>
  <Application>Microsoft Office PowerPoint</Application>
  <PresentationFormat>Широкоэкранный</PresentationFormat>
  <Paragraphs>31</Paragraphs>
  <Slides>34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34</vt:i4>
      </vt:variant>
    </vt:vector>
  </HeadingPairs>
  <TitlesOfParts>
    <vt:vector size="41" baseType="lpstr">
      <vt:lpstr>Arial</vt:lpstr>
      <vt:lpstr>Montserrat</vt:lpstr>
      <vt:lpstr>Montserrat Bold</vt:lpstr>
      <vt:lpstr>TTDaysSans-Black</vt:lpstr>
      <vt:lpstr>TTDaysSans-Bold</vt:lpstr>
      <vt:lpstr>TTDaysSans-Regular</vt:lpstr>
      <vt:lpstr>Тема Office</vt:lpstr>
      <vt:lpstr>Flutter &amp;&amp; Dart</vt:lpstr>
      <vt:lpstr>Что же такое Flutter?</vt:lpstr>
      <vt:lpstr>А кто такой Dart?</vt:lpstr>
      <vt:lpstr>Почему Flutter - круто?</vt:lpstr>
      <vt:lpstr>Презентация PowerPoint</vt:lpstr>
      <vt:lpstr>и многие другие</vt:lpstr>
      <vt:lpstr>Какие минусы у Flutter?</vt:lpstr>
      <vt:lpstr>Установка Flutter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Создание первого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Важные части проекта</vt:lpstr>
      <vt:lpstr>Точка входа</vt:lpstr>
      <vt:lpstr>Точка входа</vt:lpstr>
      <vt:lpstr>Запуск приложения</vt:lpstr>
      <vt:lpstr>Презентация PowerPoint</vt:lpstr>
      <vt:lpstr>Презентация PowerPoint</vt:lpstr>
      <vt:lpstr>Код простого приложения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&amp;&amp; Dart</dc:title>
  <dc:creator>Home</dc:creator>
  <cp:lastModifiedBy>Home</cp:lastModifiedBy>
  <cp:revision>22</cp:revision>
  <dcterms:created xsi:type="dcterms:W3CDTF">2024-09-26T09:38:14Z</dcterms:created>
  <dcterms:modified xsi:type="dcterms:W3CDTF">2024-09-26T18:29:07Z</dcterms:modified>
</cp:coreProperties>
</file>